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78" r:id="rId2"/>
    <p:sldId id="616" r:id="rId3"/>
    <p:sldId id="609" r:id="rId4"/>
    <p:sldId id="610" r:id="rId5"/>
    <p:sldId id="612" r:id="rId6"/>
    <p:sldId id="617" r:id="rId7"/>
    <p:sldId id="613" r:id="rId8"/>
    <p:sldId id="615" r:id="rId9"/>
    <p:sldId id="603" r:id="rId10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D2A6B32-A863-43F4-9C2D-E74518D4B754}">
          <p14:sldIdLst>
            <p14:sldId id="278"/>
            <p14:sldId id="616"/>
            <p14:sldId id="609"/>
            <p14:sldId id="610"/>
            <p14:sldId id="612"/>
            <p14:sldId id="617"/>
            <p14:sldId id="613"/>
            <p14:sldId id="615"/>
            <p14:sldId id="603"/>
          </p14:sldIdLst>
        </p14:section>
        <p14:section name="Раздел без заголовка" id="{500468F4-8AAC-45B5-8C1F-D5EC1E3E1DE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722" userDrawn="1">
          <p15:clr>
            <a:srgbClr val="A4A3A4"/>
          </p15:clr>
        </p15:guide>
        <p15:guide id="2" pos="3969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040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7761" userDrawn="1">
          <p15:clr>
            <a:srgbClr val="A4A3A4"/>
          </p15:clr>
        </p15:guide>
        <p15:guide id="7" pos="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75BB"/>
    <a:srgbClr val="A4383E"/>
    <a:srgbClr val="384E5F"/>
    <a:srgbClr val="8FC7F1"/>
    <a:srgbClr val="86BBE3"/>
    <a:srgbClr val="90C8F3"/>
    <a:srgbClr val="FFFFFF"/>
    <a:srgbClr val="1888B9"/>
    <a:srgbClr val="E7F5FE"/>
    <a:srgbClr val="F8E9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7292" autoAdjust="0"/>
  </p:normalViewPr>
  <p:slideViewPr>
    <p:cSldViewPr snapToGrid="0">
      <p:cViewPr varScale="1">
        <p:scale>
          <a:sx n="72" d="100"/>
          <a:sy n="72" d="100"/>
        </p:scale>
        <p:origin x="-708" y="-114"/>
      </p:cViewPr>
      <p:guideLst>
        <p:guide orient="horz" pos="2722"/>
        <p:guide orient="horz" pos="5218"/>
        <p:guide orient="horz" pos="1040"/>
        <p:guide orient="horz" pos="548"/>
        <p:guide pos="3969"/>
        <p:guide pos="7761"/>
        <p:guide pos="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243013"/>
            <a:ext cx="487680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3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22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88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913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909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0804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5907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83257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000" y="1414126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91" indent="0" algn="ctr">
              <a:buNone/>
              <a:defRPr sz="2520"/>
            </a:lvl2pPr>
            <a:lvl3pPr marL="1152182" indent="0" algn="ctr">
              <a:buNone/>
              <a:defRPr sz="2268"/>
            </a:lvl3pPr>
            <a:lvl4pPr marL="1728274" indent="0" algn="ctr">
              <a:buNone/>
              <a:defRPr sz="2016"/>
            </a:lvl4pPr>
            <a:lvl5pPr marL="2304365" indent="0" algn="ctr">
              <a:buNone/>
              <a:defRPr sz="2016"/>
            </a:lvl5pPr>
            <a:lvl6pPr marL="2880457" indent="0" algn="ctr">
              <a:buNone/>
              <a:defRPr sz="2016"/>
            </a:lvl6pPr>
            <a:lvl7pPr marL="3456548" indent="0" algn="ctr">
              <a:buNone/>
              <a:defRPr sz="2016"/>
            </a:lvl7pPr>
            <a:lvl8pPr marL="4032639" indent="0" algn="ctr">
              <a:buNone/>
              <a:defRPr sz="2016"/>
            </a:lvl8pPr>
            <a:lvl9pPr marL="4608731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A94D-C25F-4CCC-8DFA-2DD3C1B362B1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F4CD-F5EC-4D43-B0F2-0C5C6D9AF715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8" y="460042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2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BB9-72CE-45BA-A57E-EC2CD90B430E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9999" y="691311"/>
            <a:ext cx="10631171" cy="1094847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629999" y="1780033"/>
            <a:ext cx="10631171" cy="5897238"/>
          </a:xfrm>
        </p:spPr>
        <p:txBody>
          <a:bodyPr/>
          <a:lstStyle>
            <a:lvl1pPr>
              <a:lnSpc>
                <a:spcPct val="150000"/>
              </a:lnSpc>
              <a:spcBef>
                <a:spcPts val="2268"/>
              </a:spcBef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76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36703" y="8008708"/>
            <a:ext cx="2939997" cy="460041"/>
          </a:xfrm>
        </p:spPr>
        <p:txBody>
          <a:bodyPr/>
          <a:lstStyle/>
          <a:p>
            <a:fld id="{446074D7-7B97-4C60-B38F-D77E1B39E885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475147" y="8040179"/>
            <a:ext cx="2939997" cy="460041"/>
          </a:xfrm>
        </p:spPr>
        <p:txBody>
          <a:bodyPr/>
          <a:lstStyle>
            <a:lvl1pPr>
              <a:defRPr sz="1764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629999" y="328404"/>
            <a:ext cx="10631171" cy="362907"/>
          </a:xfrm>
        </p:spPr>
        <p:txBody>
          <a:bodyPr/>
          <a:lstStyle>
            <a:lvl1pPr>
              <a:defRPr sz="1764"/>
            </a:lvl1pPr>
          </a:lstStyle>
          <a:p>
            <a:r>
              <a:rPr lang="ru-RU" sz="12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26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2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26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2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BEA-0D8C-44F4-9DC4-425DC9CB45BF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6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6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7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36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457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54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63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7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DFF-4DC0-4249-930E-0F3FD2D975B8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50" y="2300204"/>
            <a:ext cx="5354994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5" y="2300204"/>
            <a:ext cx="5354994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F970-0A99-4F05-9CC3-BCDB09507058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4" y="2118189"/>
            <a:ext cx="5330384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91" indent="0">
              <a:buNone/>
              <a:defRPr sz="2520" b="1"/>
            </a:lvl2pPr>
            <a:lvl3pPr marL="1152182" indent="0">
              <a:buNone/>
              <a:defRPr sz="2268" b="1"/>
            </a:lvl3pPr>
            <a:lvl4pPr marL="1728274" indent="0">
              <a:buNone/>
              <a:defRPr sz="2016" b="1"/>
            </a:lvl4pPr>
            <a:lvl5pPr marL="2304365" indent="0">
              <a:buNone/>
              <a:defRPr sz="2016" b="1"/>
            </a:lvl5pPr>
            <a:lvl6pPr marL="2880457" indent="0">
              <a:buNone/>
              <a:defRPr sz="2016" b="1"/>
            </a:lvl6pPr>
            <a:lvl7pPr marL="3456548" indent="0">
              <a:buNone/>
              <a:defRPr sz="2016" b="1"/>
            </a:lvl7pPr>
            <a:lvl8pPr marL="4032639" indent="0">
              <a:buNone/>
              <a:defRPr sz="2016" b="1"/>
            </a:lvl8pPr>
            <a:lvl9pPr marL="4608731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4" y="3156279"/>
            <a:ext cx="5330384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9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91" indent="0">
              <a:buNone/>
              <a:defRPr sz="2520" b="1"/>
            </a:lvl2pPr>
            <a:lvl3pPr marL="1152182" indent="0">
              <a:buNone/>
              <a:defRPr sz="2268" b="1"/>
            </a:lvl3pPr>
            <a:lvl4pPr marL="1728274" indent="0">
              <a:buNone/>
              <a:defRPr sz="2016" b="1"/>
            </a:lvl4pPr>
            <a:lvl5pPr marL="2304365" indent="0">
              <a:buNone/>
              <a:defRPr sz="2016" b="1"/>
            </a:lvl5pPr>
            <a:lvl6pPr marL="2880457" indent="0">
              <a:buNone/>
              <a:defRPr sz="2016" b="1"/>
            </a:lvl6pPr>
            <a:lvl7pPr marL="3456548" indent="0">
              <a:buNone/>
              <a:defRPr sz="2016" b="1"/>
            </a:lvl7pPr>
            <a:lvl8pPr marL="4032639" indent="0">
              <a:buNone/>
              <a:defRPr sz="2016" b="1"/>
            </a:lvl8pPr>
            <a:lvl9pPr marL="4608731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9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7B89-F843-4029-A188-A2F0F6778761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B347-EA48-4E53-AA19-91E2BE95543B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DD74-0963-4817-90A9-E4C389D28BE1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592230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91" indent="0">
              <a:buNone/>
              <a:defRPr sz="1764"/>
            </a:lvl2pPr>
            <a:lvl3pPr marL="1152182" indent="0">
              <a:buNone/>
              <a:defRPr sz="1512"/>
            </a:lvl3pPr>
            <a:lvl4pPr marL="1728274" indent="0">
              <a:buNone/>
              <a:defRPr sz="1260"/>
            </a:lvl4pPr>
            <a:lvl5pPr marL="2304365" indent="0">
              <a:buNone/>
              <a:defRPr sz="1260"/>
            </a:lvl5pPr>
            <a:lvl6pPr marL="2880457" indent="0">
              <a:buNone/>
              <a:defRPr sz="1260"/>
            </a:lvl6pPr>
            <a:lvl7pPr marL="3456548" indent="0">
              <a:buNone/>
              <a:defRPr sz="1260"/>
            </a:lvl7pPr>
            <a:lvl8pPr marL="4032639" indent="0">
              <a:buNone/>
              <a:defRPr sz="1260"/>
            </a:lvl8pPr>
            <a:lvl9pPr marL="4608731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07C-68E6-4153-A62A-DDC2054FE3DA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91" indent="0">
              <a:buNone/>
              <a:defRPr sz="3528"/>
            </a:lvl2pPr>
            <a:lvl3pPr marL="1152182" indent="0">
              <a:buNone/>
              <a:defRPr sz="3024"/>
            </a:lvl3pPr>
            <a:lvl4pPr marL="1728274" indent="0">
              <a:buNone/>
              <a:defRPr sz="2520"/>
            </a:lvl4pPr>
            <a:lvl5pPr marL="2304365" indent="0">
              <a:buNone/>
              <a:defRPr sz="2520"/>
            </a:lvl5pPr>
            <a:lvl6pPr marL="2880457" indent="0">
              <a:buNone/>
              <a:defRPr sz="2520"/>
            </a:lvl6pPr>
            <a:lvl7pPr marL="3456548" indent="0">
              <a:buNone/>
              <a:defRPr sz="2520"/>
            </a:lvl7pPr>
            <a:lvl8pPr marL="4032639" indent="0">
              <a:buNone/>
              <a:defRPr sz="2520"/>
            </a:lvl8pPr>
            <a:lvl9pPr marL="4608731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592230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91" indent="0">
              <a:buNone/>
              <a:defRPr sz="1764"/>
            </a:lvl2pPr>
            <a:lvl3pPr marL="1152182" indent="0">
              <a:buNone/>
              <a:defRPr sz="1512"/>
            </a:lvl3pPr>
            <a:lvl4pPr marL="1728274" indent="0">
              <a:buNone/>
              <a:defRPr sz="1260"/>
            </a:lvl4pPr>
            <a:lvl5pPr marL="2304365" indent="0">
              <a:buNone/>
              <a:defRPr sz="1260"/>
            </a:lvl5pPr>
            <a:lvl6pPr marL="2880457" indent="0">
              <a:buNone/>
              <a:defRPr sz="1260"/>
            </a:lvl6pPr>
            <a:lvl7pPr marL="3456548" indent="0">
              <a:buNone/>
              <a:defRPr sz="1260"/>
            </a:lvl7pPr>
            <a:lvl8pPr marL="4032639" indent="0">
              <a:buNone/>
              <a:defRPr sz="1260"/>
            </a:lvl8pPr>
            <a:lvl9pPr marL="4608731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2F5-AE2A-496A-B8C5-EC7D7C36D010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50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50" y="2300204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51" y="8008710"/>
            <a:ext cx="28349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39BE-C3BA-4B0B-914D-7C9F5DA1E847}" type="datetime1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10"/>
            <a:ext cx="42524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4" y="8008710"/>
            <a:ext cx="28349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1152182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46" indent="-288046" algn="l" defTabSz="115218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37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228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320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411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502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594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685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777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91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82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74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365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457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548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639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731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25228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62" y="2581533"/>
            <a:ext cx="125999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</a:p>
          <a:p>
            <a:pPr algn="ctr"/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участия субъектов малого и среднего предпринимательства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закупках крупнейших заказчиков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  <a:latin typeface="Segoe UI Light" panose="020B0502040204020203" pitchFamily="34" charset="0"/>
            </a:endParaRPr>
          </a:p>
          <a:p>
            <a:pPr algn="ctr"/>
            <a:endParaRPr lang="ru-RU" sz="2800" b="1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5201" y="217501"/>
            <a:ext cx="4493354" cy="1758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6548" y="347809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1. Выбор закупки. Поиск извещения о закупке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73806" y="1196834"/>
            <a:ext cx="10850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июля 2018 года  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вступлением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силу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ряда положений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от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31.12.2017 №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505-ФЗ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конкурентные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закупки, в которых участниками могут быть только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МСП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осуществляется исключительно 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278" y="1329299"/>
            <a:ext cx="1094833" cy="109483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1614039" y="3226133"/>
            <a:ext cx="9390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октября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конкурентные закупки у субъектов МСП должны быть осуществлены только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ЭТП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определенных Правительством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52242" y="7422551"/>
            <a:ext cx="1121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поиска закупок на ЭТП регистрация не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требуется)  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361AAF3-5ED8-4BAB-BDBD-2C97B37099BB}"/>
              </a:ext>
            </a:extLst>
          </p:cNvPr>
          <p:cNvSpPr txBox="1"/>
          <p:nvPr/>
        </p:nvSpPr>
        <p:spPr>
          <a:xfrm>
            <a:off x="1428923" y="4165527"/>
            <a:ext cx="533250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АО «ТЭК – Торг»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«Единая электронная торговая площадка»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«Российский аукционный дом»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АО «Агентство по государственному заказу Республики Татарстан»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191919">
                  <a:lumMod val="90000"/>
                  <a:lumOff val="1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69BABAF-EA30-431A-9F5F-048B613A540B}"/>
              </a:ext>
            </a:extLst>
          </p:cNvPr>
          <p:cNvSpPr txBox="1"/>
          <p:nvPr/>
        </p:nvSpPr>
        <p:spPr>
          <a:xfrm>
            <a:off x="6983157" y="4239241"/>
            <a:ext cx="55501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«Электронные торговые системы»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ЗАО «Сбербанк - Автоматизированная система торгов»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ООО «РТС – тендер»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ООО «Электронная торговая площадка ГПБ»</a:t>
            </a:r>
          </a:p>
        </p:txBody>
      </p:sp>
      <p:pic>
        <p:nvPicPr>
          <p:cNvPr id="34" name="Picture 4" descr="ÐÐ°ÑÑÐ¸Ð½ÐºÐ¸ Ð¿Ð¾ Ð·Ð°Ð¿ÑÐ¾ÑÑ Ð»Ð¾Ð³Ð¾ÑÐ¸Ð¿ ÐÐ Â«ÐÐ´Ð¸Ð½Ð°Ñ ÑÐ»ÐµÐºÑÑÐ¾Ð½Ð½Ð°Ñ ÑÐ¾ÑÐ³Ð¾Ð²Ð°Ñ Ð¿Ð»Ð¾ÑÐ°Ð´ÐºÐ°Â»">
            <a:extLst>
              <a:ext uri="{FF2B5EF4-FFF2-40B4-BE49-F238E27FC236}">
                <a16:creationId xmlns:a16="http://schemas.microsoft.com/office/drawing/2014/main" xmlns="" id="{95CE561D-824F-448D-9F6A-BBE344715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412" y="4827439"/>
            <a:ext cx="599944" cy="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ÐÐ°ÑÑÐ¸Ð½ÐºÐ¸ Ð¿Ð¾ Ð·Ð°Ð¿ÑÐ¾ÑÑ Ð»Ð¾Ð³Ð¾ÑÐ¸Ð¿ ÐÐ Â«Ð¢Ð­Ð â Ð¢Ð¾ÑÐ³Â»">
            <a:extLst>
              <a:ext uri="{FF2B5EF4-FFF2-40B4-BE49-F238E27FC236}">
                <a16:creationId xmlns:a16="http://schemas.microsoft.com/office/drawing/2014/main" xmlns="" id="{86F2BC31-F572-46EE-AB3B-414FB3FB2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630" y="4132525"/>
            <a:ext cx="605881" cy="50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ÐÐ°ÑÑÐ¸Ð½ÐºÐ¸ Ð¿Ð¾ Ð·Ð°Ð¿ÑÐ¾ÑÑ Ð»Ð¾Ð³Ð¾ÑÐ¸Ð¿ ÐÐ Â«Ð Ð¾ÑÑÐ¸Ð¹ÑÐºÐ¸Ð¹ Ð°ÑÐºÑÐ¸Ð¾Ð½Ð½ÑÐ¹ Ð´Ð¾Ð¼Â»">
            <a:extLst>
              <a:ext uri="{FF2B5EF4-FFF2-40B4-BE49-F238E27FC236}">
                <a16:creationId xmlns:a16="http://schemas.microsoft.com/office/drawing/2014/main" xmlns="" id="{B8766598-01FF-455E-B92D-2C2FC3C99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43" y="5817078"/>
            <a:ext cx="531158" cy="53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ÐÐ°ÑÑÐ¸Ð½ÐºÐ¸ Ð¿Ð¾ Ð·Ð°Ð¿ÑÐ¾ÑÑ Ð»Ð¾Ð³Ð¾ÑÐ¸Ð¿ ÐÐ Â«ÐÐ³ÐµÐ½ÑÑÑÐ²Ð¾ Ð¿Ð¾ Ð³Ð¾ÑÑÐ´Ð°ÑÑÑÐ²ÐµÐ½Ð½Ð¾Ð¼Ñ Ð·Ð°ÐºÐ°Ð·Ñ Ð ÐµÑÐ¿ÑÐ±Ð»Ð¸ÐºÐ¸ Ð¢Ð°ÑÐ°ÑÑÑÐ°Ð½Â»">
            <a:extLst>
              <a:ext uri="{FF2B5EF4-FFF2-40B4-BE49-F238E27FC236}">
                <a16:creationId xmlns:a16="http://schemas.microsoft.com/office/drawing/2014/main" xmlns="" id="{4B1DD48E-FB9A-4E40-96F4-7F3F09341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542" y="6666485"/>
            <a:ext cx="408059" cy="54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3FEE8450-2CAC-42D1-8404-54DE0797C11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55964" y="4228351"/>
            <a:ext cx="462626" cy="456289"/>
          </a:xfrm>
          <a:prstGeom prst="rect">
            <a:avLst/>
          </a:prstGeom>
        </p:spPr>
      </p:pic>
      <p:pic>
        <p:nvPicPr>
          <p:cNvPr id="39" name="Picture 14" descr="ÐÐ°ÑÑÐ¸Ð½ÐºÐ¸ Ð¿Ð¾ Ð·Ð°Ð¿ÑÐ¾ÑÑ ÐÐÐ Â«Ð¡Ð±ÐµÑÐ±Ð°Ð½Ðº - ÐÐ²ÑÐ¾Ð¼Ð°ÑÐ¸Ð·Ð¸ÑÐ¾Ð²Ð°Ð½Ð½Ð°Ñ ÑÐ¸ÑÑÐµÐ¼Ð° ÑÐ¾ÑÐ³Ð¾Ð²Â»">
            <a:extLst>
              <a:ext uri="{FF2B5EF4-FFF2-40B4-BE49-F238E27FC236}">
                <a16:creationId xmlns:a16="http://schemas.microsoft.com/office/drawing/2014/main" xmlns="" id="{EAB617FE-63CD-491B-AB43-58BB22B97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0396" y="4946271"/>
            <a:ext cx="490477" cy="4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3CF340D4-FD63-42C9-8E4E-602524FACC8F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33349" y="5775081"/>
            <a:ext cx="485241" cy="485241"/>
          </a:xfrm>
          <a:prstGeom prst="rect">
            <a:avLst/>
          </a:prstGeom>
        </p:spPr>
      </p:pic>
      <p:pic>
        <p:nvPicPr>
          <p:cNvPr id="41" name="Picture 18" descr="ÐÐ°ÑÑÐ¸Ð½ÐºÐ¸ Ð¿Ð¾ Ð·Ð°Ð¿ÑÐ¾ÑÑ ÐÐÐ Â«Ð­Ð»ÐµÐºÑÑÐ¾Ð½Ð½Ð°Ñ ÑÐ¾ÑÐ³Ð¾Ð²Ð°Ñ Ð¿Ð»Ð¾ÑÐ°Ð´ÐºÐ° ÐÐÐÂ»">
            <a:extLst>
              <a:ext uri="{FF2B5EF4-FFF2-40B4-BE49-F238E27FC236}">
                <a16:creationId xmlns:a16="http://schemas.microsoft.com/office/drawing/2014/main" xmlns="" id="{5155A2E5-AD57-4477-A495-D16D7D3F6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0056" y="6653374"/>
            <a:ext cx="509122" cy="53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265903" y="4709485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76661" y="5670402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30894" y="6497046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65903" y="734778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313014" y="3985069"/>
            <a:ext cx="9154" cy="3319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76661" y="397079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25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4648" y="325233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Аккредитация на ЭТП и получение усиленной ЭП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81206" y="1371630"/>
            <a:ext cx="108502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участия в закупках потребуется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аккредитация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электронной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площадке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конца 2018 года ее можно пройти на той площадке, где вы планируете участвовать в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закупках)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1206" y="6839980"/>
            <a:ext cx="103380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Важно: 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2019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года Правительство Российской Федерации планирует проводить такую аккредитацию в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ЕИС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которая будет автоматически отправлять информацию на все площадки. 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2019 году участники смогут использовать действующую аккредитацию.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2020 году все поставщики должны будут пройти аккредитацию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ЕИС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481206" y="2811450"/>
            <a:ext cx="10850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взимание платы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аккредитацию на ЭТП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81206" y="3788500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Аккредитацию субъекты МСП вправе получить сроком 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года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или нескольких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ЭТП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828" y="2653388"/>
            <a:ext cx="872027" cy="8720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143" y="3767229"/>
            <a:ext cx="884155" cy="884155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1481206" y="4761859"/>
            <a:ext cx="1085025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документы участника конкурентной закупки в электронной форме, должны быть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подписаны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усиленной квалифицированной электронной подписью (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уполномоченного </a:t>
            </a:r>
            <a:r>
              <a:rPr lang="ru-RU" sz="20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получение новой ЭП или использование ранее полученной ЭП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проверить ее актуальность на ЭТП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676" y="4922951"/>
            <a:ext cx="851882" cy="8518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759" y="7087649"/>
            <a:ext cx="820584" cy="8205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014" y="1364188"/>
            <a:ext cx="934192" cy="93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7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4991" y="371196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услуг ЭТП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60104" y="1728440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 ЭТП вправе взимать плату только с лица, с которым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договор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79290" y="71125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8093" y="3230523"/>
            <a:ext cx="10850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платы в случае заключение договора по результатам закупки, участниками которой являлись только субъекты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превышать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290" y="1648656"/>
            <a:ext cx="928364" cy="92836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447575" y="4620077"/>
            <a:ext cx="1085025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НМЦ договора, но не более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тыс.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endParaRPr lang="ru-RU" sz="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закупках, участниками которых являются любые лица, в том числе субъекты МСП, размер платы не может превышать 1% от НМЦ договора, но не более 5 тыс. рублей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991" y="3237156"/>
            <a:ext cx="970011" cy="97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49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0133" y="179020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 и использование специальных счетов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заявок на участие в электронных процедурах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98740" y="1143624"/>
            <a:ext cx="1085025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конкурентной закупки с участием субъектов МСП обеспечение заявок может предоставляться путем внесения денежных средств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специальные счета в банк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предоставления </a:t>
            </a:r>
            <a:endParaRPr lang="ru-RU" sz="2400" dirty="0" smtClean="0">
              <a:solidFill>
                <a:srgbClr val="1A75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банковской гарантии </a:t>
            </a: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(выбор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способа обеспечения заявки на участие в такой закупке осуществляется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участником такой закупки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Распоряжением Правительства РФ от 13 июля 2018 г. № 1451-р </a:t>
            </a:r>
          </a:p>
          <a:p>
            <a:pPr lvl="0" defTabSz="914400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утверждён перечень из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79290" y="71125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039" y="1285759"/>
            <a:ext cx="1019874" cy="10198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7BEFE7A-B9F6-40A2-BEBE-32EB067A7FF8}"/>
              </a:ext>
            </a:extLst>
          </p:cNvPr>
          <p:cNvSpPr txBox="1"/>
          <p:nvPr/>
        </p:nvSpPr>
        <p:spPr>
          <a:xfrm>
            <a:off x="1765887" y="4102377"/>
            <a:ext cx="4425967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Сбербанк России 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«Банк ВТБ»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Газпромбанк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Альфа-Банк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Московский Кредитный 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Корпорация Открытие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Райффайзенбанк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Промсвязьбанк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Росбанк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67725BD-B610-4047-B1C5-0B620E9C16F6}"/>
              </a:ext>
            </a:extLst>
          </p:cNvPr>
          <p:cNvSpPr txBox="1"/>
          <p:nvPr/>
        </p:nvSpPr>
        <p:spPr>
          <a:xfrm>
            <a:off x="6399141" y="4122719"/>
            <a:ext cx="652655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Всероссийский банк развития регионов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Сельскохозяйственный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Акционерный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Банк «Россия»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Банк «Санкт-Петербург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Совкомбанк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национальный коммерческий банк»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Акционерный коммерческий банк «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РосЕвроБанк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ОТП Банк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ЮниКредит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Банк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492" y="3217494"/>
            <a:ext cx="828421" cy="828421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93726" y="4536618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3726" y="4956166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8776" y="5321925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3726" y="5709201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8776" y="6096477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8776" y="651602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3726" y="6914058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3726" y="7269060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8776" y="7677971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75861" y="4252221"/>
            <a:ext cx="19216" cy="340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9290" y="7793936"/>
            <a:ext cx="11604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специального счета заключается банком и участником закупки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января 2019 г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в случае если у участника закупки открыт банковский счет в одном или нескольких уполномоченных банках, такой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имеющийся счет может быть наделен статусом специального счета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путем заключения дополнительного соглашения между участником закупки и банком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614" y="7845308"/>
            <a:ext cx="547214" cy="54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76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784046"/>
              </p:ext>
            </p:extLst>
          </p:nvPr>
        </p:nvGraphicFramePr>
        <p:xfrm>
          <a:off x="1081809" y="1297584"/>
          <a:ext cx="9435582" cy="816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55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6541">
                <a:tc>
                  <a:txBody>
                    <a:bodyPr/>
                    <a:lstStyle/>
                    <a:p>
                      <a:r>
                        <a:rPr lang="ru-RU" sz="35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 44-ФЗ и № 223-ФЗ</a:t>
                      </a:r>
                      <a:endParaRPr lang="ru-RU" sz="35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5210" marR="115210" marT="57605" marB="57605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06472" y="6044791"/>
            <a:ext cx="84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60801" y="6038834"/>
            <a:ext cx="67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57944" y="6038835"/>
            <a:ext cx="2301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</a:t>
            </a:r>
            <a:endParaRPr lang="ru-RU" sz="14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1082" y="6428464"/>
            <a:ext cx="759864" cy="7413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7611" y="6409930"/>
            <a:ext cx="796931" cy="7598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020" y="6535482"/>
            <a:ext cx="806198" cy="7876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584025" y="6491782"/>
            <a:ext cx="114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До 500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млн рублей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1940" y="6428464"/>
            <a:ext cx="1789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В соответствии с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требованиями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конкурсной документации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98890" y="6428464"/>
            <a:ext cx="2202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От 2,5 % до 3% годовых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1254" y="2607863"/>
            <a:ext cx="43000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рассмотрения заявки</a:t>
            </a:r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5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гарантия до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50 млн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рублей –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5 рабочих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дней;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млн рублей –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10 рабочих дней</a:t>
            </a:r>
            <a:r>
              <a:rPr lang="ru-RU" sz="20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3246" y="296325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Специальный кредитный продукт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347"/>
            <a:ext cx="2163618" cy="984251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1166796" y="107311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7535" y="2591271"/>
            <a:ext cx="3561426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В целях:</a:t>
            </a:r>
          </a:p>
          <a:p>
            <a:endParaRPr lang="ru-RU" sz="5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обеспечения заявок на участие в закупке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Обеспечение исполнения договора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Обеспечения возврата авансового платежа.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25061" y="2607864"/>
            <a:ext cx="4384654" cy="276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Основные преимущества</a:t>
            </a:r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4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государственный банк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без дополнительных сборов и комиссий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подача заявки в электронном виде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без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открытия расчетного счета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948053" y="2435114"/>
            <a:ext cx="10758" cy="293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301873" y="2435114"/>
            <a:ext cx="0" cy="293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790" y="5370159"/>
            <a:ext cx="1246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4548" y="2435114"/>
            <a:ext cx="1246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47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8469" y="312556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в закупке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49347" y="1380197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заявку включаются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документы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(информация),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в документации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(или) извещении о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закупке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548" y="1350737"/>
            <a:ext cx="894912" cy="894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548" y="2501265"/>
            <a:ext cx="1088345" cy="1088345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2049347" y="2629938"/>
            <a:ext cx="9956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на участие в конкурсе, аукционе, запросе предложений состоит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частей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ценового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предложения, на участие 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запросе котировок -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части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ценового предложения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548" y="3845226"/>
            <a:ext cx="820584" cy="820584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081621" y="3929831"/>
            <a:ext cx="9956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отклоняется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первую или вторую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часть будут включены сведения об участнике и (или) о его ценовом предложении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6795" y="5548904"/>
            <a:ext cx="1033500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основания для отклонения заявки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закупки не соответствуют квалификационным требованиям, установленным документацией о закупке (при включении этапа квалификационного отбора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355600">
              <a:buAutoNum type="arabicPeriod"/>
            </a:pP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представлены документы, подтверждающие принадлежность к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субъекту МСП, либо участника закупки нельзя отнести к числу субъектов МСП на основании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декларации</a:t>
            </a:r>
          </a:p>
          <a:p>
            <a:pPr indent="355600">
              <a:buAutoNum type="arabicPeriod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предоставлено обеспечение заявки (если в извещении или документации об осуществлении закупки установлено данное требование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2945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1039" y="355140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(бездействия) заказчика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71852" y="1464467"/>
            <a:ext cx="108502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участник закупки вправе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обжаловать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антимонопольном органе действия (бездействие) заказчика, комиссии по осуществлению закупок, оператора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ЭТП, если они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нарушают права и законные интересы участника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 </a:t>
            </a:r>
            <a:endParaRPr lang="ru-RU" sz="1200" dirty="0">
              <a:solidFill>
                <a:srgbClr val="1A75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787" y="1683924"/>
            <a:ext cx="958223" cy="958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9708" y="3245162"/>
            <a:ext cx="10722398" cy="381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осуществляется в следующих случаях: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заказчиком или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оператором ЭТП Закона №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223-ФЗ;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неразмещение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ЕИС необходимых документов по закупке;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предъявление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участникам закупки требований, не предусмотренных документацией 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неправомерные действия заказчика, которые были совершены после окончания подачи заявок, может только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участник, подавший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736" y="5775111"/>
            <a:ext cx="916146" cy="9161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386" y="3443099"/>
            <a:ext cx="975624" cy="9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62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32274" y="1095859"/>
            <a:ext cx="12518461" cy="14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Номер слайда 169"/>
          <p:cNvSpPr>
            <a:spLocks noGrp="1"/>
          </p:cNvSpPr>
          <p:nvPr>
            <p:ph type="sldNum" sz="quarter" idx="12"/>
          </p:nvPr>
        </p:nvSpPr>
        <p:spPr bwMode="auto">
          <a:xfrm>
            <a:off x="10194159" y="8064844"/>
            <a:ext cx="2324302" cy="37761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36"/>
              </a:spcBef>
              <a:buFont typeface="Arial" panose="020B0604020202020204" pitchFamily="34" charset="0"/>
              <a:buChar char="•"/>
              <a:defRPr sz="287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09433" indent="-23439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246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37590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20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12627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687662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62699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37735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2770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87807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61EB75-6ECD-4FDA-BEA0-52C4212821C8}" type="slidenum">
              <a:rPr lang="ru-RU" altLang="ru-RU" sz="1231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31" dirty="0">
              <a:solidFill>
                <a:srgbClr val="898989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647817" y="1168878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91" y="163860"/>
            <a:ext cx="1774684" cy="80732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0066978" y="2987593"/>
            <a:ext cx="774972" cy="3303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477" b="1" spc="-8" dirty="0">
                <a:solidFill>
                  <a:schemeClr val="bg1"/>
                </a:solidFill>
              </a:rPr>
              <a:t>Рае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07579" y="1912610"/>
            <a:ext cx="12409813" cy="35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877975" y="351170"/>
            <a:ext cx="12500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7663">
              <a:defRPr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АЛГОРИТМ УЧАСТИЯ СУБЪЕКТОВ МСП В ЗАКУПКАХ ПО ФЕДЕРАЛЬНОМУ ЗАКОНУ № 223-ФЗ</a:t>
            </a:r>
          </a:p>
          <a:p>
            <a:pPr defTabSz="307663">
              <a:defRPr/>
            </a:pPr>
            <a:r>
              <a:rPr lang="ru-RU" sz="20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(краткий)</a:t>
            </a:r>
            <a:endParaRPr lang="ru-RU" sz="20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923253" y="1128132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268707" y="1137763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228509" y="1110302"/>
            <a:ext cx="25400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1</a:t>
            </a:r>
            <a:endParaRPr lang="ru-RU" sz="1600" spc="-8" dirty="0">
              <a:solidFill>
                <a:schemeClr val="accent5">
                  <a:lumMod val="50000"/>
                </a:schemeClr>
              </a:solidFill>
            </a:endParaRP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Выбор закупки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(общие правила)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8848" y="1866206"/>
            <a:ext cx="2529908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 eaLnBrk="1" hangingPunct="1">
              <a:lnSpc>
                <a:spcPct val="130000"/>
              </a:lnSpc>
              <a:buFont typeface="Wingdings" panose="05000000000000000000" pitchFamily="2" charset="2"/>
              <a:buChar char="q"/>
              <a:defRPr/>
            </a:pPr>
            <a:endParaRPr lang="ru-RU" sz="500" b="1" u="sng" cap="all" dirty="0">
              <a:solidFill>
                <a:schemeClr val="accent5">
                  <a:lumMod val="50000"/>
                </a:schemeClr>
              </a:solidFill>
              <a:latin typeface="Robot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Спецторги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МСП) проводятся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отношении продукции, включенной в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Если НМЦ договора меньше 200 млн. руб.  и товар включен в перечень – заказчик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провести процедуру среди МСП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200-400 млн руб.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закупок осуществляется: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ЕИС</a:t>
            </a:r>
          </a:p>
          <a:p>
            <a:pPr marL="374650" indent="-285750" algn="just">
              <a:buFont typeface="Calibri" panose="020F0502020204030204" pitchFamily="34" charset="0"/>
              <a:buChar char="–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утвержденных ЭТП</a:t>
            </a:r>
          </a:p>
          <a:p>
            <a:pPr marL="88900" algn="just"/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                                           </a:t>
            </a:r>
          </a:p>
          <a:p>
            <a:pPr marL="88900"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«Корпорация «МСП» </a:t>
            </a:r>
          </a:p>
          <a:p>
            <a:pPr marL="88900" algn="just"/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Портале </a:t>
            </a:r>
          </a:p>
          <a:p>
            <a:pPr marL="88900"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Бизнес-навигатор МСП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60564" y="1095859"/>
            <a:ext cx="25400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2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Аккредитация и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оплата услуг ЭТП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97918" y="1866206"/>
            <a:ext cx="2102657" cy="563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endParaRPr lang="ru-RU" sz="500" b="1" u="sng" cap="all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участия в закупках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требуется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регистрация и аккредитация на ЭТП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допускается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взимание платы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аккредитацию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получить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усиленную ЭП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услуг ЭТП не может превышать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НМЦ или                         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тыс. руб., </a:t>
            </a:r>
          </a:p>
          <a:p>
            <a:pPr marL="265113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спецторгов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НМЦ или             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тыс. руб.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96000" y="1095859"/>
            <a:ext cx="32321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3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Подача заявки на участие и обеспечение заявки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61500" y="1863840"/>
            <a:ext cx="324327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ru-RU" sz="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заявки предоставляется в 2 видах : внесение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денежных средств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спецсчет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аккредитованном банке или предоставление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банковской гарантии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выбор участника)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МСП при подаче заявки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 декларировать принадлежность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субъектам МСП путем представления выписки из реестра МСП или декларации о соответствии критериям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Заявка должна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соответствовать требованиям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документации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 можно скорректировать или отозвать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окончания срока подачи заявок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разъяснение документации и получить ответ в течение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рабочих дней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подаче заявки необходимо учитывать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подачи заявки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установленные документацией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39412" y="1128132"/>
            <a:ext cx="32321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4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Заключение договора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70890" y="1972693"/>
            <a:ext cx="2171659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заключается в срок не менее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дней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 позднее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дней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момента публикации итогового протокола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заключается посредством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функционала ЭТП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оплаты по договору с субъектом МСП не может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превышать 30 дней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0542549" y="1095859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998078" y="1102176"/>
            <a:ext cx="3045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ДОПОЛНИТЕЛЬНО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Обжалование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0506297" y="1972693"/>
            <a:ext cx="217165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участник закупки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обжаловать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антимонопольном органе действия (бездействие) заказчика, комиссии по осуществлению закупок, оператора ЭТП они нарушают права и законные интересы участника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</a:p>
        </p:txBody>
      </p:sp>
    </p:spTree>
    <p:extLst>
      <p:ext uri="{BB962C8B-B14F-4D97-AF65-F5344CB8AC3E}">
        <p14:creationId xmlns:p14="http://schemas.microsoft.com/office/powerpoint/2010/main" xmlns="" val="16330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21150</TotalTime>
  <Words>1044</Words>
  <Application>Microsoft Office PowerPoint</Application>
  <PresentationFormat>Произвольный</PresentationFormat>
  <Paragraphs>202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ivanchenko</cp:lastModifiedBy>
  <cp:revision>1249</cp:revision>
  <cp:lastPrinted>2018-11-13T11:05:04Z</cp:lastPrinted>
  <dcterms:created xsi:type="dcterms:W3CDTF">2015-12-16T13:43:54Z</dcterms:created>
  <dcterms:modified xsi:type="dcterms:W3CDTF">2018-11-23T06:43:18Z</dcterms:modified>
</cp:coreProperties>
</file>